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Anonymous Pro Bold" charset="1" panose="02060809030202000504"/>
      <p:regular r:id="rId23"/>
    </p:embeddedFont>
    <p:embeddedFont>
      <p:font typeface="Clear Sans Bold" charset="1" panose="020B0803030202020304"/>
      <p:regular r:id="rId24"/>
    </p:embeddedFont>
    <p:embeddedFont>
      <p:font typeface="Clear Sans" charset="1" panose="020B0503030202020304"/>
      <p:regular r:id="rId25"/>
    </p:embeddedFont>
    <p:embeddedFont>
      <p:font typeface="Clear Sans Thin" charset="1" panose="020B0203030202020304"/>
      <p:regular r:id="rId26"/>
    </p:embeddedFont>
    <p:embeddedFont>
      <p:font typeface="Open Sans Extra Bold" charset="1" panose="020B09060308040202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FsLdlFq0E.mp4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sv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1.jpeg" Type="http://schemas.openxmlformats.org/officeDocument/2006/relationships/image"/><Relationship Id="rId5" Target="../media/image12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2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7.png" Type="http://schemas.openxmlformats.org/officeDocument/2006/relationships/image"/><Relationship Id="rId11" Target="../media/image28.png" Type="http://schemas.openxmlformats.org/officeDocument/2006/relationships/image"/><Relationship Id="rId12" Target="../media/image29.png" Type="http://schemas.openxmlformats.org/officeDocument/2006/relationships/image"/><Relationship Id="rId13" Target="../media/image30.svg" Type="http://schemas.openxmlformats.org/officeDocument/2006/relationships/image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../media/image24.png" Type="http://schemas.openxmlformats.org/officeDocument/2006/relationships/image"/><Relationship Id="rId8" Target="../media/image25.png" Type="http://schemas.openxmlformats.org/officeDocument/2006/relationships/image"/><Relationship Id="rId9" Target="../media/image2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7.png" Type="http://schemas.openxmlformats.org/officeDocument/2006/relationships/image"/><Relationship Id="rId11" Target="../media/image28.png" Type="http://schemas.openxmlformats.org/officeDocument/2006/relationships/image"/><Relationship Id="rId12" Target="../media/image29.png" Type="http://schemas.openxmlformats.org/officeDocument/2006/relationships/image"/><Relationship Id="rId13" Target="../media/image30.svg" Type="http://schemas.openxmlformats.org/officeDocument/2006/relationships/image"/><Relationship Id="rId14" Target="../media/image31.png" Type="http://schemas.openxmlformats.org/officeDocument/2006/relationships/image"/><Relationship Id="rId15" Target="../media/image32.png" Type="http://schemas.openxmlformats.org/officeDocument/2006/relationships/image"/><Relationship Id="rId16" Target="../media/image33.png" Type="http://schemas.openxmlformats.org/officeDocument/2006/relationships/image"/><Relationship Id="rId17" Target="../media/image34.png" Type="http://schemas.openxmlformats.org/officeDocument/2006/relationships/image"/><Relationship Id="rId18" Target="../media/image35.png" Type="http://schemas.openxmlformats.org/officeDocument/2006/relationships/image"/><Relationship Id="rId19" Target="../media/image36.png" Type="http://schemas.openxmlformats.org/officeDocument/2006/relationships/image"/><Relationship Id="rId2" Target="../media/image5.png" Type="http://schemas.openxmlformats.org/officeDocument/2006/relationships/image"/><Relationship Id="rId20" Target="../media/image37.png" Type="http://schemas.openxmlformats.org/officeDocument/2006/relationships/image"/><Relationship Id="rId21" Target="../media/image38.png" Type="http://schemas.openxmlformats.org/officeDocument/2006/relationships/image"/><Relationship Id="rId22" Target="../media/image39.png" Type="http://schemas.openxmlformats.org/officeDocument/2006/relationships/image"/><Relationship Id="rId3" Target="../media/image6.sv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../media/image24.png" Type="http://schemas.openxmlformats.org/officeDocument/2006/relationships/image"/><Relationship Id="rId8" Target="../media/image25.png" Type="http://schemas.openxmlformats.org/officeDocument/2006/relationships/image"/><Relationship Id="rId9" Target="../media/image2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40.png" Type="http://schemas.openxmlformats.org/officeDocument/2006/relationships/image"/><Relationship Id="rId5" Target="../media/image4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jpeg" Type="http://schemas.openxmlformats.org/officeDocument/2006/relationships/image"/><Relationship Id="rId5" Target="../media/VAFsLdlFq0E.mp4" Type="http://schemas.openxmlformats.org/officeDocument/2006/relationships/video"/><Relationship Id="rId6" Target="../media/VAFsLdlFq0E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20200"/>
            <a:ext cx="1249023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5220983" y="990600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-5400000">
            <a:off x="-36987" y="8164038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5400000">
            <a:off x="16193613" y="2037237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-5400000">
            <a:off x="-1047750" y="-10668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24842" y="3501149"/>
            <a:ext cx="12038317" cy="3341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77"/>
              </a:lnSpc>
            </a:pPr>
            <a:r>
              <a:rPr lang="en-US" b="true" sz="6034" spc="68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VELOCIDADE DE DESCARGAS ELÉTRICAS ATMOSFÉRICAS USANDO</a:t>
            </a:r>
          </a:p>
          <a:p>
            <a:pPr algn="ctr">
              <a:lnSpc>
                <a:spcPts val="6577"/>
              </a:lnSpc>
            </a:pPr>
            <a:r>
              <a:rPr lang="en-US" b="true" sz="6034" spc="68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DEEP LEARNING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5400000">
            <a:off x="15716337" y="7561957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01900" y="72390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-4972522" y="3239142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7587" y="9258300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675719" y="1907247"/>
            <a:ext cx="6410435" cy="3561353"/>
          </a:xfrm>
          <a:custGeom>
            <a:avLst/>
            <a:gdLst/>
            <a:ahLst/>
            <a:cxnLst/>
            <a:rect r="r" b="b" t="t" l="l"/>
            <a:pathLst>
              <a:path h="3561353" w="6410435">
                <a:moveTo>
                  <a:pt x="0" y="0"/>
                </a:moveTo>
                <a:lnTo>
                  <a:pt x="6410435" y="0"/>
                </a:lnTo>
                <a:lnTo>
                  <a:pt x="6410435" y="3561352"/>
                </a:lnTo>
                <a:lnTo>
                  <a:pt x="0" y="35613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333958" y="5848350"/>
            <a:ext cx="5093956" cy="3820467"/>
          </a:xfrm>
          <a:custGeom>
            <a:avLst/>
            <a:gdLst/>
            <a:ahLst/>
            <a:cxnLst/>
            <a:rect r="r" b="b" t="t" l="l"/>
            <a:pathLst>
              <a:path h="3820467" w="5093956">
                <a:moveTo>
                  <a:pt x="0" y="0"/>
                </a:moveTo>
                <a:lnTo>
                  <a:pt x="5093956" y="0"/>
                </a:lnTo>
                <a:lnTo>
                  <a:pt x="5093956" y="3820467"/>
                </a:lnTo>
                <a:lnTo>
                  <a:pt x="0" y="38204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12067" y="1028700"/>
            <a:ext cx="773193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99"/>
              </a:lnSpc>
              <a:spcBef>
                <a:spcPct val="0"/>
              </a:spcBef>
            </a:pPr>
            <a:r>
              <a:rPr lang="en-US" b="true" sz="3999" spc="23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BASE DE DADOS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12067" y="2609215"/>
            <a:ext cx="8000343" cy="6268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Imagens obtidas a partir do banco de dados do INPE.</a:t>
            </a:r>
          </a:p>
          <a:p>
            <a:pPr algn="l">
              <a:lnSpc>
                <a:spcPts val="5599"/>
              </a:lnSpc>
            </a:pP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Composta de 290 imagens para treinamento e 72 imagens para a validação do modelo.</a:t>
            </a:r>
          </a:p>
          <a:p>
            <a:pPr algn="l">
              <a:lnSpc>
                <a:spcPts val="5599"/>
              </a:lnSpc>
            </a:pP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Labels das caixas delimitadoras feitos pelo Label Studio com uma única classe: “Lightining”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01900" y="72390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-4972522" y="3239142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7587" y="9258300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397377" y="537424"/>
            <a:ext cx="4355378" cy="3814763"/>
          </a:xfrm>
          <a:custGeom>
            <a:avLst/>
            <a:gdLst/>
            <a:ahLst/>
            <a:cxnLst/>
            <a:rect r="r" b="b" t="t" l="l"/>
            <a:pathLst>
              <a:path h="3814763" w="4355378">
                <a:moveTo>
                  <a:pt x="0" y="0"/>
                </a:moveTo>
                <a:lnTo>
                  <a:pt x="4355377" y="0"/>
                </a:lnTo>
                <a:lnTo>
                  <a:pt x="4355377" y="3814762"/>
                </a:lnTo>
                <a:lnTo>
                  <a:pt x="0" y="38147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575066" y="4739030"/>
            <a:ext cx="5253669" cy="2113126"/>
          </a:xfrm>
          <a:custGeom>
            <a:avLst/>
            <a:gdLst/>
            <a:ahLst/>
            <a:cxnLst/>
            <a:rect r="r" b="b" t="t" l="l"/>
            <a:pathLst>
              <a:path h="2113126" w="5253669">
                <a:moveTo>
                  <a:pt x="0" y="0"/>
                </a:moveTo>
                <a:lnTo>
                  <a:pt x="5253668" y="0"/>
                </a:lnTo>
                <a:lnTo>
                  <a:pt x="5253668" y="2113126"/>
                </a:lnTo>
                <a:lnTo>
                  <a:pt x="0" y="21131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857197" y="7239000"/>
            <a:ext cx="4895557" cy="2647176"/>
          </a:xfrm>
          <a:custGeom>
            <a:avLst/>
            <a:gdLst/>
            <a:ahLst/>
            <a:cxnLst/>
            <a:rect r="r" b="b" t="t" l="l"/>
            <a:pathLst>
              <a:path h="2647176" w="4895557">
                <a:moveTo>
                  <a:pt x="0" y="0"/>
                </a:moveTo>
                <a:lnTo>
                  <a:pt x="4895557" y="0"/>
                </a:lnTo>
                <a:lnTo>
                  <a:pt x="4895557" y="2647176"/>
                </a:lnTo>
                <a:lnTo>
                  <a:pt x="0" y="26471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12067" y="1028700"/>
            <a:ext cx="773193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99"/>
              </a:lnSpc>
              <a:spcBef>
                <a:spcPct val="0"/>
              </a:spcBef>
            </a:pPr>
            <a:r>
              <a:rPr lang="en-US" b="true" sz="3999" spc="23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VELOCIDADES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12067" y="1697697"/>
            <a:ext cx="8000343" cy="697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A velocidade média do raio foi feita a partir de uma série de cálculos envolvendo geometria simples.​</a:t>
            </a:r>
          </a:p>
          <a:p>
            <a:pPr algn="l">
              <a:lnSpc>
                <a:spcPts val="5599"/>
              </a:lnSpc>
            </a:pP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A partir da distância entre o ponto de contato do raio com o solo, localização da câmera e informações da câmera.</a:t>
            </a:r>
          </a:p>
          <a:p>
            <a:pPr algn="l">
              <a:lnSpc>
                <a:spcPts val="5599"/>
              </a:lnSpc>
            </a:pP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Salvos numa planilha excel.</a:t>
            </a:r>
          </a:p>
          <a:p>
            <a:pPr algn="l">
              <a:lnSpc>
                <a:spcPts val="559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01900" y="72390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-4972522" y="3239142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7587" y="9258300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267029" y="2475114"/>
            <a:ext cx="6201930" cy="1293228"/>
          </a:xfrm>
          <a:custGeom>
            <a:avLst/>
            <a:gdLst/>
            <a:ahLst/>
            <a:cxnLst/>
            <a:rect r="r" b="b" t="t" l="l"/>
            <a:pathLst>
              <a:path h="1293228" w="6201930">
                <a:moveTo>
                  <a:pt x="0" y="0"/>
                </a:moveTo>
                <a:lnTo>
                  <a:pt x="6201930" y="0"/>
                </a:lnTo>
                <a:lnTo>
                  <a:pt x="6201930" y="1293227"/>
                </a:lnTo>
                <a:lnTo>
                  <a:pt x="0" y="12932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879398" y="4145733"/>
            <a:ext cx="3322502" cy="3322502"/>
          </a:xfrm>
          <a:custGeom>
            <a:avLst/>
            <a:gdLst/>
            <a:ahLst/>
            <a:cxnLst/>
            <a:rect r="r" b="b" t="t" l="l"/>
            <a:pathLst>
              <a:path h="3322502" w="3322502">
                <a:moveTo>
                  <a:pt x="0" y="0"/>
                </a:moveTo>
                <a:lnTo>
                  <a:pt x="3322502" y="0"/>
                </a:lnTo>
                <a:lnTo>
                  <a:pt x="3322502" y="3322502"/>
                </a:lnTo>
                <a:lnTo>
                  <a:pt x="0" y="33225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12067" y="1028700"/>
            <a:ext cx="773193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99"/>
              </a:lnSpc>
              <a:spcBef>
                <a:spcPct val="0"/>
              </a:spcBef>
            </a:pPr>
            <a:r>
              <a:rPr lang="en-US" b="true" sz="3999" spc="23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YOU ONLY LOOK ONCE (YOLO)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12067" y="2609215"/>
            <a:ext cx="8000343" cy="556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Modelo da Ultralytics.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Foram usados dois tipos:</a:t>
            </a:r>
          </a:p>
          <a:p>
            <a:pPr algn="l" marL="1209039" indent="-403013" lvl="2">
              <a:lnSpc>
                <a:spcPts val="559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YOLOv8s: versão leve, eficiente e rápida, com menos parâmetros e complexidade.</a:t>
            </a:r>
          </a:p>
          <a:p>
            <a:pPr algn="l" marL="1209039" indent="-403013" lvl="2">
              <a:lnSpc>
                <a:spcPts val="559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YOLOv8m: versão intermediária, equilibra precisão e velocidade e possui mais parâmetros.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Foram treinados seis modelos.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20200"/>
            <a:ext cx="1249023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5220983" y="990600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-5400000">
            <a:off x="-36987" y="8164038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5400000">
            <a:off x="16193613" y="2037237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-5400000">
            <a:off x="-1047750" y="-10668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24842" y="4741708"/>
            <a:ext cx="12038317" cy="855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40"/>
              </a:lnSpc>
            </a:pPr>
            <a:r>
              <a:rPr lang="en-US" b="true" sz="6000" spc="677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RESULTADOS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5400000">
            <a:off x="15716337" y="7561957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01900" y="72390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-4972522" y="3239142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7587" y="9258300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516534" y="4815132"/>
            <a:ext cx="5522998" cy="3567602"/>
          </a:xfrm>
          <a:custGeom>
            <a:avLst/>
            <a:gdLst/>
            <a:ahLst/>
            <a:cxnLst/>
            <a:rect r="r" b="b" t="t" l="l"/>
            <a:pathLst>
              <a:path h="3567602" w="5522998">
                <a:moveTo>
                  <a:pt x="0" y="0"/>
                </a:moveTo>
                <a:lnTo>
                  <a:pt x="5522999" y="0"/>
                </a:lnTo>
                <a:lnTo>
                  <a:pt x="5522999" y="3567602"/>
                </a:lnTo>
                <a:lnTo>
                  <a:pt x="0" y="35676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099047" y="4815132"/>
            <a:ext cx="5657870" cy="3567602"/>
          </a:xfrm>
          <a:custGeom>
            <a:avLst/>
            <a:gdLst/>
            <a:ahLst/>
            <a:cxnLst/>
            <a:rect r="r" b="b" t="t" l="l"/>
            <a:pathLst>
              <a:path h="3567602" w="5657870">
                <a:moveTo>
                  <a:pt x="0" y="0"/>
                </a:moveTo>
                <a:lnTo>
                  <a:pt x="5657870" y="0"/>
                </a:lnTo>
                <a:lnTo>
                  <a:pt x="5657870" y="3567602"/>
                </a:lnTo>
                <a:lnTo>
                  <a:pt x="0" y="35676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099047" y="1028700"/>
            <a:ext cx="5657870" cy="3087178"/>
          </a:xfrm>
          <a:custGeom>
            <a:avLst/>
            <a:gdLst/>
            <a:ahLst/>
            <a:cxnLst/>
            <a:rect r="r" b="b" t="t" l="l"/>
            <a:pathLst>
              <a:path h="3087178" w="5657870">
                <a:moveTo>
                  <a:pt x="0" y="0"/>
                </a:moveTo>
                <a:lnTo>
                  <a:pt x="5657870" y="0"/>
                </a:lnTo>
                <a:lnTo>
                  <a:pt x="5657870" y="3087178"/>
                </a:lnTo>
                <a:lnTo>
                  <a:pt x="0" y="30871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12067" y="1028700"/>
            <a:ext cx="773193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99"/>
              </a:lnSpc>
              <a:spcBef>
                <a:spcPct val="0"/>
              </a:spcBef>
            </a:pPr>
            <a:r>
              <a:rPr lang="en-US" b="true" sz="3999" spc="23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MELHOR MODELO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12067" y="1872918"/>
            <a:ext cx="8000343" cy="203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YOLOv8s treinado por 25 épocas e batch size de 32.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mAP de 87.08% e precision de 88.41%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01900" y="72390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-4972522" y="3239142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7587" y="9258300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227326" y="853295"/>
            <a:ext cx="3538204" cy="3661968"/>
          </a:xfrm>
          <a:custGeom>
            <a:avLst/>
            <a:gdLst/>
            <a:ahLst/>
            <a:cxnLst/>
            <a:rect r="r" b="b" t="t" l="l"/>
            <a:pathLst>
              <a:path h="3661968" w="3538204">
                <a:moveTo>
                  <a:pt x="0" y="0"/>
                </a:moveTo>
                <a:lnTo>
                  <a:pt x="3538204" y="0"/>
                </a:lnTo>
                <a:lnTo>
                  <a:pt x="3538204" y="3661969"/>
                </a:lnTo>
                <a:lnTo>
                  <a:pt x="0" y="366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851429" y="853295"/>
            <a:ext cx="3287858" cy="3661968"/>
          </a:xfrm>
          <a:custGeom>
            <a:avLst/>
            <a:gdLst/>
            <a:ahLst/>
            <a:cxnLst/>
            <a:rect r="r" b="b" t="t" l="l"/>
            <a:pathLst>
              <a:path h="3661968" w="3287858">
                <a:moveTo>
                  <a:pt x="0" y="0"/>
                </a:moveTo>
                <a:lnTo>
                  <a:pt x="3287857" y="0"/>
                </a:lnTo>
                <a:lnTo>
                  <a:pt x="3287857" y="3661969"/>
                </a:lnTo>
                <a:lnTo>
                  <a:pt x="0" y="36619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29948" y="864542"/>
            <a:ext cx="3312292" cy="3650722"/>
          </a:xfrm>
          <a:custGeom>
            <a:avLst/>
            <a:gdLst/>
            <a:ahLst/>
            <a:cxnLst/>
            <a:rect r="r" b="b" t="t" l="l"/>
            <a:pathLst>
              <a:path h="3650722" w="3312292">
                <a:moveTo>
                  <a:pt x="0" y="0"/>
                </a:moveTo>
                <a:lnTo>
                  <a:pt x="3312292" y="0"/>
                </a:lnTo>
                <a:lnTo>
                  <a:pt x="3312292" y="3650722"/>
                </a:lnTo>
                <a:lnTo>
                  <a:pt x="0" y="36507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626932" y="853295"/>
            <a:ext cx="3260098" cy="3649579"/>
          </a:xfrm>
          <a:custGeom>
            <a:avLst/>
            <a:gdLst/>
            <a:ahLst/>
            <a:cxnLst/>
            <a:rect r="r" b="b" t="t" l="l"/>
            <a:pathLst>
              <a:path h="3649579" w="3260098">
                <a:moveTo>
                  <a:pt x="0" y="0"/>
                </a:moveTo>
                <a:lnTo>
                  <a:pt x="3260098" y="0"/>
                </a:lnTo>
                <a:lnTo>
                  <a:pt x="3260098" y="3649579"/>
                </a:lnTo>
                <a:lnTo>
                  <a:pt x="0" y="364957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12657" y="5503014"/>
            <a:ext cx="3246847" cy="3661968"/>
          </a:xfrm>
          <a:custGeom>
            <a:avLst/>
            <a:gdLst/>
            <a:ahLst/>
            <a:cxnLst/>
            <a:rect r="r" b="b" t="t" l="l"/>
            <a:pathLst>
              <a:path h="3661968" w="3246847">
                <a:moveTo>
                  <a:pt x="0" y="0"/>
                </a:moveTo>
                <a:lnTo>
                  <a:pt x="3246847" y="0"/>
                </a:lnTo>
                <a:lnTo>
                  <a:pt x="3246847" y="3661968"/>
                </a:lnTo>
                <a:lnTo>
                  <a:pt x="0" y="366196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839775" y="5509208"/>
            <a:ext cx="3283144" cy="3661968"/>
          </a:xfrm>
          <a:custGeom>
            <a:avLst/>
            <a:gdLst/>
            <a:ahLst/>
            <a:cxnLst/>
            <a:rect r="r" b="b" t="t" l="l"/>
            <a:pathLst>
              <a:path h="3661968" w="3283144">
                <a:moveTo>
                  <a:pt x="0" y="0"/>
                </a:moveTo>
                <a:lnTo>
                  <a:pt x="3283144" y="0"/>
                </a:lnTo>
                <a:lnTo>
                  <a:pt x="3283144" y="3661969"/>
                </a:lnTo>
                <a:lnTo>
                  <a:pt x="0" y="366196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60838" y="5503014"/>
            <a:ext cx="3367126" cy="3649579"/>
          </a:xfrm>
          <a:custGeom>
            <a:avLst/>
            <a:gdLst/>
            <a:ahLst/>
            <a:cxnLst/>
            <a:rect r="r" b="b" t="t" l="l"/>
            <a:pathLst>
              <a:path h="3649579" w="3367126">
                <a:moveTo>
                  <a:pt x="0" y="0"/>
                </a:moveTo>
                <a:lnTo>
                  <a:pt x="3367127" y="0"/>
                </a:lnTo>
                <a:lnTo>
                  <a:pt x="3367127" y="3649578"/>
                </a:lnTo>
                <a:lnTo>
                  <a:pt x="0" y="364957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309998" y="5515403"/>
            <a:ext cx="3455531" cy="3649579"/>
          </a:xfrm>
          <a:custGeom>
            <a:avLst/>
            <a:gdLst/>
            <a:ahLst/>
            <a:cxnLst/>
            <a:rect r="r" b="b" t="t" l="l"/>
            <a:pathLst>
              <a:path h="3649579" w="3455531">
                <a:moveTo>
                  <a:pt x="0" y="0"/>
                </a:moveTo>
                <a:lnTo>
                  <a:pt x="3455532" y="0"/>
                </a:lnTo>
                <a:lnTo>
                  <a:pt x="3455532" y="3649579"/>
                </a:lnTo>
                <a:lnTo>
                  <a:pt x="0" y="364957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848874" y="2483443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0" y="0"/>
                </a:moveTo>
                <a:lnTo>
                  <a:pt x="919211" y="0"/>
                </a:lnTo>
                <a:lnTo>
                  <a:pt x="919211" y="401673"/>
                </a:lnTo>
                <a:lnTo>
                  <a:pt x="0" y="40167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542724" y="253220"/>
            <a:ext cx="773193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99"/>
              </a:lnSpc>
              <a:spcBef>
                <a:spcPct val="0"/>
              </a:spcBef>
            </a:pPr>
            <a:r>
              <a:rPr lang="en-US" b="true" sz="3999" spc="23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SEQUÊNCIA DE TESTE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9225011" y="2477820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0" y="0"/>
                </a:moveTo>
                <a:lnTo>
                  <a:pt x="919212" y="0"/>
                </a:lnTo>
                <a:lnTo>
                  <a:pt x="919212" y="401672"/>
                </a:lnTo>
                <a:lnTo>
                  <a:pt x="0" y="40167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3627965" y="2489067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0" y="0"/>
                </a:moveTo>
                <a:lnTo>
                  <a:pt x="919211" y="0"/>
                </a:lnTo>
                <a:lnTo>
                  <a:pt x="919211" y="401672"/>
                </a:lnTo>
                <a:lnTo>
                  <a:pt x="0" y="40167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5400000">
            <a:off x="15797375" y="4848767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0" y="0"/>
                </a:moveTo>
                <a:lnTo>
                  <a:pt x="919212" y="0"/>
                </a:lnTo>
                <a:lnTo>
                  <a:pt x="919212" y="401672"/>
                </a:lnTo>
                <a:lnTo>
                  <a:pt x="0" y="40167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true" flipV="false" rot="0">
            <a:off x="9199119" y="7038164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919212" y="0"/>
                </a:moveTo>
                <a:lnTo>
                  <a:pt x="0" y="0"/>
                </a:lnTo>
                <a:lnTo>
                  <a:pt x="0" y="401672"/>
                </a:lnTo>
                <a:lnTo>
                  <a:pt x="919212" y="401672"/>
                </a:lnTo>
                <a:lnTo>
                  <a:pt x="919212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true" flipV="false" rot="0">
            <a:off x="4844364" y="7038164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919211" y="0"/>
                </a:moveTo>
                <a:lnTo>
                  <a:pt x="0" y="0"/>
                </a:lnTo>
                <a:lnTo>
                  <a:pt x="0" y="401672"/>
                </a:lnTo>
                <a:lnTo>
                  <a:pt x="919211" y="401672"/>
                </a:lnTo>
                <a:lnTo>
                  <a:pt x="919211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true" flipV="false" rot="0">
            <a:off x="13704165" y="7139357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919211" y="0"/>
                </a:moveTo>
                <a:lnTo>
                  <a:pt x="0" y="0"/>
                </a:lnTo>
                <a:lnTo>
                  <a:pt x="0" y="401672"/>
                </a:lnTo>
                <a:lnTo>
                  <a:pt x="919211" y="401672"/>
                </a:lnTo>
                <a:lnTo>
                  <a:pt x="919211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01900" y="72390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-4972522" y="3239142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7587" y="9258300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227326" y="853295"/>
            <a:ext cx="3273438" cy="3661968"/>
          </a:xfrm>
          <a:custGeom>
            <a:avLst/>
            <a:gdLst/>
            <a:ahLst/>
            <a:cxnLst/>
            <a:rect r="r" b="b" t="t" l="l"/>
            <a:pathLst>
              <a:path h="3661968" w="3273438">
                <a:moveTo>
                  <a:pt x="0" y="0"/>
                </a:moveTo>
                <a:lnTo>
                  <a:pt x="3273438" y="0"/>
                </a:lnTo>
                <a:lnTo>
                  <a:pt x="3273438" y="3661969"/>
                </a:lnTo>
                <a:lnTo>
                  <a:pt x="0" y="36619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8088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851429" y="853295"/>
            <a:ext cx="3287858" cy="3661968"/>
          </a:xfrm>
          <a:custGeom>
            <a:avLst/>
            <a:gdLst/>
            <a:ahLst/>
            <a:cxnLst/>
            <a:rect r="r" b="b" t="t" l="l"/>
            <a:pathLst>
              <a:path h="3661968" w="3287858">
                <a:moveTo>
                  <a:pt x="0" y="0"/>
                </a:moveTo>
                <a:lnTo>
                  <a:pt x="3287857" y="0"/>
                </a:lnTo>
                <a:lnTo>
                  <a:pt x="3287857" y="3661969"/>
                </a:lnTo>
                <a:lnTo>
                  <a:pt x="0" y="36619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29948" y="864542"/>
            <a:ext cx="3312292" cy="3650722"/>
          </a:xfrm>
          <a:custGeom>
            <a:avLst/>
            <a:gdLst/>
            <a:ahLst/>
            <a:cxnLst/>
            <a:rect r="r" b="b" t="t" l="l"/>
            <a:pathLst>
              <a:path h="3650722" w="3312292">
                <a:moveTo>
                  <a:pt x="0" y="0"/>
                </a:moveTo>
                <a:lnTo>
                  <a:pt x="3312292" y="0"/>
                </a:lnTo>
                <a:lnTo>
                  <a:pt x="3312292" y="3650722"/>
                </a:lnTo>
                <a:lnTo>
                  <a:pt x="0" y="36507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626932" y="853295"/>
            <a:ext cx="3260098" cy="3649579"/>
          </a:xfrm>
          <a:custGeom>
            <a:avLst/>
            <a:gdLst/>
            <a:ahLst/>
            <a:cxnLst/>
            <a:rect r="r" b="b" t="t" l="l"/>
            <a:pathLst>
              <a:path h="3649579" w="3260098">
                <a:moveTo>
                  <a:pt x="0" y="0"/>
                </a:moveTo>
                <a:lnTo>
                  <a:pt x="3260098" y="0"/>
                </a:lnTo>
                <a:lnTo>
                  <a:pt x="3260098" y="3649579"/>
                </a:lnTo>
                <a:lnTo>
                  <a:pt x="0" y="364957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12657" y="5503014"/>
            <a:ext cx="3246847" cy="3661968"/>
          </a:xfrm>
          <a:custGeom>
            <a:avLst/>
            <a:gdLst/>
            <a:ahLst/>
            <a:cxnLst/>
            <a:rect r="r" b="b" t="t" l="l"/>
            <a:pathLst>
              <a:path h="3661968" w="3246847">
                <a:moveTo>
                  <a:pt x="0" y="0"/>
                </a:moveTo>
                <a:lnTo>
                  <a:pt x="3246847" y="0"/>
                </a:lnTo>
                <a:lnTo>
                  <a:pt x="3246847" y="3661968"/>
                </a:lnTo>
                <a:lnTo>
                  <a:pt x="0" y="366196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839775" y="5509208"/>
            <a:ext cx="3283144" cy="3661968"/>
          </a:xfrm>
          <a:custGeom>
            <a:avLst/>
            <a:gdLst/>
            <a:ahLst/>
            <a:cxnLst/>
            <a:rect r="r" b="b" t="t" l="l"/>
            <a:pathLst>
              <a:path h="3661968" w="3283144">
                <a:moveTo>
                  <a:pt x="0" y="0"/>
                </a:moveTo>
                <a:lnTo>
                  <a:pt x="3283144" y="0"/>
                </a:lnTo>
                <a:lnTo>
                  <a:pt x="3283144" y="3661969"/>
                </a:lnTo>
                <a:lnTo>
                  <a:pt x="0" y="366196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60838" y="5503014"/>
            <a:ext cx="3367126" cy="3649579"/>
          </a:xfrm>
          <a:custGeom>
            <a:avLst/>
            <a:gdLst/>
            <a:ahLst/>
            <a:cxnLst/>
            <a:rect r="r" b="b" t="t" l="l"/>
            <a:pathLst>
              <a:path h="3649579" w="3367126">
                <a:moveTo>
                  <a:pt x="0" y="0"/>
                </a:moveTo>
                <a:lnTo>
                  <a:pt x="3367127" y="0"/>
                </a:lnTo>
                <a:lnTo>
                  <a:pt x="3367127" y="3649578"/>
                </a:lnTo>
                <a:lnTo>
                  <a:pt x="0" y="364957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309998" y="5515403"/>
            <a:ext cx="3455531" cy="3649579"/>
          </a:xfrm>
          <a:custGeom>
            <a:avLst/>
            <a:gdLst/>
            <a:ahLst/>
            <a:cxnLst/>
            <a:rect r="r" b="b" t="t" l="l"/>
            <a:pathLst>
              <a:path h="3649579" w="3455531">
                <a:moveTo>
                  <a:pt x="0" y="0"/>
                </a:moveTo>
                <a:lnTo>
                  <a:pt x="3455532" y="0"/>
                </a:lnTo>
                <a:lnTo>
                  <a:pt x="3455532" y="3649579"/>
                </a:lnTo>
                <a:lnTo>
                  <a:pt x="0" y="364957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848874" y="2483443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0" y="0"/>
                </a:moveTo>
                <a:lnTo>
                  <a:pt x="919211" y="0"/>
                </a:lnTo>
                <a:lnTo>
                  <a:pt x="919211" y="401673"/>
                </a:lnTo>
                <a:lnTo>
                  <a:pt x="0" y="40167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225011" y="2477820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0" y="0"/>
                </a:moveTo>
                <a:lnTo>
                  <a:pt x="919212" y="0"/>
                </a:lnTo>
                <a:lnTo>
                  <a:pt x="919212" y="401672"/>
                </a:lnTo>
                <a:lnTo>
                  <a:pt x="0" y="40167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627965" y="2489067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0" y="0"/>
                </a:moveTo>
                <a:lnTo>
                  <a:pt x="919211" y="0"/>
                </a:lnTo>
                <a:lnTo>
                  <a:pt x="919211" y="401672"/>
                </a:lnTo>
                <a:lnTo>
                  <a:pt x="0" y="40167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5400000">
            <a:off x="15797375" y="4848767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0" y="0"/>
                </a:moveTo>
                <a:lnTo>
                  <a:pt x="919212" y="0"/>
                </a:lnTo>
                <a:lnTo>
                  <a:pt x="919212" y="401672"/>
                </a:lnTo>
                <a:lnTo>
                  <a:pt x="0" y="40167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true" flipV="false" rot="0">
            <a:off x="9199119" y="7038164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919212" y="0"/>
                </a:moveTo>
                <a:lnTo>
                  <a:pt x="0" y="0"/>
                </a:lnTo>
                <a:lnTo>
                  <a:pt x="0" y="401672"/>
                </a:lnTo>
                <a:lnTo>
                  <a:pt x="919212" y="401672"/>
                </a:lnTo>
                <a:lnTo>
                  <a:pt x="919212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true" flipV="false" rot="0">
            <a:off x="4844364" y="7038164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919211" y="0"/>
                </a:moveTo>
                <a:lnTo>
                  <a:pt x="0" y="0"/>
                </a:lnTo>
                <a:lnTo>
                  <a:pt x="0" y="401672"/>
                </a:lnTo>
                <a:lnTo>
                  <a:pt x="919211" y="401672"/>
                </a:lnTo>
                <a:lnTo>
                  <a:pt x="919211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true" flipV="false" rot="0">
            <a:off x="13704165" y="7139357"/>
            <a:ext cx="919211" cy="401672"/>
          </a:xfrm>
          <a:custGeom>
            <a:avLst/>
            <a:gdLst/>
            <a:ahLst/>
            <a:cxnLst/>
            <a:rect r="r" b="b" t="t" l="l"/>
            <a:pathLst>
              <a:path h="401672" w="919211">
                <a:moveTo>
                  <a:pt x="919211" y="0"/>
                </a:moveTo>
                <a:lnTo>
                  <a:pt x="0" y="0"/>
                </a:lnTo>
                <a:lnTo>
                  <a:pt x="0" y="401672"/>
                </a:lnTo>
                <a:lnTo>
                  <a:pt x="919211" y="401672"/>
                </a:lnTo>
                <a:lnTo>
                  <a:pt x="919211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227326" y="865685"/>
            <a:ext cx="3273438" cy="3649579"/>
          </a:xfrm>
          <a:custGeom>
            <a:avLst/>
            <a:gdLst/>
            <a:ahLst/>
            <a:cxnLst/>
            <a:rect r="r" b="b" t="t" l="l"/>
            <a:pathLst>
              <a:path h="3649579" w="3273438">
                <a:moveTo>
                  <a:pt x="0" y="0"/>
                </a:moveTo>
                <a:lnTo>
                  <a:pt x="3273438" y="0"/>
                </a:lnTo>
                <a:lnTo>
                  <a:pt x="3273438" y="3649579"/>
                </a:lnTo>
                <a:lnTo>
                  <a:pt x="0" y="364957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5853810" y="853295"/>
            <a:ext cx="3269109" cy="3609017"/>
          </a:xfrm>
          <a:custGeom>
            <a:avLst/>
            <a:gdLst/>
            <a:ahLst/>
            <a:cxnLst/>
            <a:rect r="r" b="b" t="t" l="l"/>
            <a:pathLst>
              <a:path h="3609017" w="3269109">
                <a:moveTo>
                  <a:pt x="0" y="0"/>
                </a:moveTo>
                <a:lnTo>
                  <a:pt x="3269109" y="0"/>
                </a:lnTo>
                <a:lnTo>
                  <a:pt x="3269109" y="3609017"/>
                </a:lnTo>
                <a:lnTo>
                  <a:pt x="0" y="3609017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0220423" y="865685"/>
            <a:ext cx="3037249" cy="3637189"/>
          </a:xfrm>
          <a:custGeom>
            <a:avLst/>
            <a:gdLst/>
            <a:ahLst/>
            <a:cxnLst/>
            <a:rect r="r" b="b" t="t" l="l"/>
            <a:pathLst>
              <a:path h="3637189" w="3037249">
                <a:moveTo>
                  <a:pt x="0" y="0"/>
                </a:moveTo>
                <a:lnTo>
                  <a:pt x="3037249" y="0"/>
                </a:lnTo>
                <a:lnTo>
                  <a:pt x="3037249" y="3637189"/>
                </a:lnTo>
                <a:lnTo>
                  <a:pt x="0" y="3637189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-2084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4632901" y="865685"/>
            <a:ext cx="3252687" cy="3596627"/>
          </a:xfrm>
          <a:custGeom>
            <a:avLst/>
            <a:gdLst/>
            <a:ahLst/>
            <a:cxnLst/>
            <a:rect r="r" b="b" t="t" l="l"/>
            <a:pathLst>
              <a:path h="3596627" w="3252687">
                <a:moveTo>
                  <a:pt x="0" y="0"/>
                </a:moveTo>
                <a:lnTo>
                  <a:pt x="3252688" y="0"/>
                </a:lnTo>
                <a:lnTo>
                  <a:pt x="3252688" y="3596627"/>
                </a:lnTo>
                <a:lnTo>
                  <a:pt x="0" y="3596627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4699576" y="5518733"/>
            <a:ext cx="3259927" cy="3595799"/>
          </a:xfrm>
          <a:custGeom>
            <a:avLst/>
            <a:gdLst/>
            <a:ahLst/>
            <a:cxnLst/>
            <a:rect r="r" b="b" t="t" l="l"/>
            <a:pathLst>
              <a:path h="3595799" w="3259927">
                <a:moveTo>
                  <a:pt x="0" y="0"/>
                </a:moveTo>
                <a:lnTo>
                  <a:pt x="3259928" y="0"/>
                </a:lnTo>
                <a:lnTo>
                  <a:pt x="3259928" y="3595799"/>
                </a:lnTo>
                <a:lnTo>
                  <a:pt x="0" y="3595799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0260838" y="5518733"/>
            <a:ext cx="3066379" cy="3633859"/>
          </a:xfrm>
          <a:custGeom>
            <a:avLst/>
            <a:gdLst/>
            <a:ahLst/>
            <a:cxnLst/>
            <a:rect r="r" b="b" t="t" l="l"/>
            <a:pathLst>
              <a:path h="3633859" w="3066379">
                <a:moveTo>
                  <a:pt x="0" y="0"/>
                </a:moveTo>
                <a:lnTo>
                  <a:pt x="3066380" y="0"/>
                </a:lnTo>
                <a:lnTo>
                  <a:pt x="3066380" y="3633859"/>
                </a:lnTo>
                <a:lnTo>
                  <a:pt x="0" y="3633859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4623376" y="864542"/>
            <a:ext cx="3262212" cy="3572899"/>
          </a:xfrm>
          <a:custGeom>
            <a:avLst/>
            <a:gdLst/>
            <a:ahLst/>
            <a:cxnLst/>
            <a:rect r="r" b="b" t="t" l="l"/>
            <a:pathLst>
              <a:path h="3572899" w="3262212">
                <a:moveTo>
                  <a:pt x="0" y="0"/>
                </a:moveTo>
                <a:lnTo>
                  <a:pt x="3262213" y="0"/>
                </a:lnTo>
                <a:lnTo>
                  <a:pt x="3262213" y="3572899"/>
                </a:lnTo>
                <a:lnTo>
                  <a:pt x="0" y="3572899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5853810" y="5518733"/>
            <a:ext cx="3213352" cy="3652443"/>
          </a:xfrm>
          <a:custGeom>
            <a:avLst/>
            <a:gdLst/>
            <a:ahLst/>
            <a:cxnLst/>
            <a:rect r="r" b="b" t="t" l="l"/>
            <a:pathLst>
              <a:path h="3652443" w="3213352">
                <a:moveTo>
                  <a:pt x="0" y="0"/>
                </a:moveTo>
                <a:lnTo>
                  <a:pt x="3213352" y="0"/>
                </a:lnTo>
                <a:lnTo>
                  <a:pt x="3213352" y="3652444"/>
                </a:lnTo>
                <a:lnTo>
                  <a:pt x="0" y="3652444"/>
                </a:lnTo>
                <a:lnTo>
                  <a:pt x="0" y="0"/>
                </a:lnTo>
                <a:close/>
              </a:path>
            </a:pathLst>
          </a:custGeom>
          <a:blipFill>
            <a:blip r:embed="rId21"/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309998" y="5518733"/>
            <a:ext cx="3150003" cy="3633859"/>
          </a:xfrm>
          <a:custGeom>
            <a:avLst/>
            <a:gdLst/>
            <a:ahLst/>
            <a:cxnLst/>
            <a:rect r="r" b="b" t="t" l="l"/>
            <a:pathLst>
              <a:path h="3633859" w="3150003">
                <a:moveTo>
                  <a:pt x="0" y="0"/>
                </a:moveTo>
                <a:lnTo>
                  <a:pt x="3150003" y="0"/>
                </a:lnTo>
                <a:lnTo>
                  <a:pt x="3150003" y="3633859"/>
                </a:lnTo>
                <a:lnTo>
                  <a:pt x="0" y="3633859"/>
                </a:lnTo>
                <a:lnTo>
                  <a:pt x="0" y="0"/>
                </a:lnTo>
                <a:close/>
              </a:path>
            </a:pathLst>
          </a:custGeom>
          <a:blipFill>
            <a:blip r:embed="rId22"/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4262047" y="253220"/>
            <a:ext cx="10793357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99"/>
              </a:lnSpc>
              <a:spcBef>
                <a:spcPct val="0"/>
              </a:spcBef>
            </a:pPr>
            <a:r>
              <a:rPr lang="en-US" b="true" sz="3999" spc="23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SEQUÊNCIA DE DETECÇÕES DO MODELO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92514" y="8657707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-4972522" y="3239142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7587" y="9258300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570786" y="2178110"/>
            <a:ext cx="7146084" cy="5602331"/>
          </a:xfrm>
          <a:custGeom>
            <a:avLst/>
            <a:gdLst/>
            <a:ahLst/>
            <a:cxnLst/>
            <a:rect r="r" b="b" t="t" l="l"/>
            <a:pathLst>
              <a:path h="5602331" w="7146084">
                <a:moveTo>
                  <a:pt x="0" y="0"/>
                </a:moveTo>
                <a:lnTo>
                  <a:pt x="7146085" y="0"/>
                </a:lnTo>
                <a:lnTo>
                  <a:pt x="7146085" y="5602331"/>
                </a:lnTo>
                <a:lnTo>
                  <a:pt x="0" y="56023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353440" y="3314844"/>
            <a:ext cx="7905860" cy="4465597"/>
          </a:xfrm>
          <a:custGeom>
            <a:avLst/>
            <a:gdLst/>
            <a:ahLst/>
            <a:cxnLst/>
            <a:rect r="r" b="b" t="t" l="l"/>
            <a:pathLst>
              <a:path h="4465597" w="7905860">
                <a:moveTo>
                  <a:pt x="0" y="0"/>
                </a:moveTo>
                <a:lnTo>
                  <a:pt x="7905860" y="0"/>
                </a:lnTo>
                <a:lnTo>
                  <a:pt x="7905860" y="4465597"/>
                </a:lnTo>
                <a:lnTo>
                  <a:pt x="0" y="44655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143828" y="428625"/>
            <a:ext cx="800034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99"/>
              </a:lnSpc>
              <a:spcBef>
                <a:spcPct val="0"/>
              </a:spcBef>
            </a:pPr>
            <a:r>
              <a:rPr lang="en-US" b="true" sz="3999" spc="23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COMPARAÇÃO DAS VELOCIDADES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70786" y="7542316"/>
            <a:ext cx="7146084" cy="697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0841" indent="-330421" lvl="1">
              <a:lnSpc>
                <a:spcPts val="6121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Velocidade média: 9.94e+04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53440" y="7542316"/>
            <a:ext cx="7905860" cy="697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0841" indent="-330421" lvl="1">
              <a:lnSpc>
                <a:spcPts val="6121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Velocidade média: 8.00e+04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20200"/>
            <a:ext cx="1249023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5220983" y="990600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-5400000">
            <a:off x="-36987" y="8164038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5400000">
            <a:off x="16193613" y="2037237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-5400000">
            <a:off x="-1047750" y="-10668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15716337" y="7561957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611323" y="6119676"/>
            <a:ext cx="3561188" cy="2884562"/>
          </a:xfrm>
          <a:custGeom>
            <a:avLst/>
            <a:gdLst/>
            <a:ahLst/>
            <a:cxnLst/>
            <a:rect r="r" b="b" t="t" l="l"/>
            <a:pathLst>
              <a:path h="2884562" w="3561188">
                <a:moveTo>
                  <a:pt x="0" y="0"/>
                </a:moveTo>
                <a:lnTo>
                  <a:pt x="3561188" y="0"/>
                </a:lnTo>
                <a:lnTo>
                  <a:pt x="3561188" y="2884562"/>
                </a:lnTo>
                <a:lnTo>
                  <a:pt x="0" y="28845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863768" y="6246082"/>
            <a:ext cx="5843183" cy="2631751"/>
          </a:xfrm>
          <a:custGeom>
            <a:avLst/>
            <a:gdLst/>
            <a:ahLst/>
            <a:cxnLst/>
            <a:rect r="r" b="b" t="t" l="l"/>
            <a:pathLst>
              <a:path h="2631751" w="5843183">
                <a:moveTo>
                  <a:pt x="0" y="0"/>
                </a:moveTo>
                <a:lnTo>
                  <a:pt x="5843183" y="0"/>
                </a:lnTo>
                <a:lnTo>
                  <a:pt x="5843183" y="2631751"/>
                </a:lnTo>
                <a:lnTo>
                  <a:pt x="0" y="26317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067050" y="1261291"/>
            <a:ext cx="12038317" cy="855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77"/>
              </a:lnSpc>
            </a:pPr>
            <a:r>
              <a:rPr lang="en-US" b="true" sz="6034" spc="68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MOTIVAÇÃO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067050" y="2288962"/>
            <a:ext cx="12038317" cy="2744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ESTUDO DOS RAIOS ATRAVÉS DE CÂMERAS DE VÍDEO E SENSORES DE CAMPO ELÉTRICO</a:t>
            </a:r>
            <a:r>
              <a:rPr lang="en-US" b="true" sz="279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 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Análise de raios descendentes positivos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Assimilar a sua presença de líder de recuo com a velocidade média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20200"/>
            <a:ext cx="1249023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5220983" y="990600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-5400000">
            <a:off x="-36987" y="8164038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5400000">
            <a:off x="16193613" y="2037237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-5400000">
            <a:off x="-1047750" y="-10668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24842" y="1656948"/>
            <a:ext cx="12038317" cy="855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77"/>
              </a:lnSpc>
            </a:pPr>
            <a:r>
              <a:rPr lang="en-US" b="true" sz="6034" spc="68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OBJETIVOS 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5400000">
            <a:off x="15716337" y="7561957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124842" y="2838450"/>
            <a:ext cx="12038317" cy="556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Usar o modelo de Deep Learning YOLOv8 (You Only Look Once, versão 8) da Ultralytics para a detecção do canal principal de raios positivos que se propagam em direção ao solo.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Detectar o canal principal em sequências de imagens de raios que se propagam em direção ao solo.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Calcular a velocidade média de raios positivos a partir de sequências de imagens nas quais o canal principal foi detectado.</a:t>
            </a:r>
          </a:p>
          <a:p>
            <a:pPr algn="l">
              <a:lnSpc>
                <a:spcPts val="559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01900" y="72390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-4972522" y="3239142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7587" y="9258300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9144000" y="1958055"/>
            <a:ext cx="8115300" cy="6370890"/>
          </a:xfrm>
          <a:custGeom>
            <a:avLst/>
            <a:gdLst/>
            <a:ahLst/>
            <a:cxnLst/>
            <a:rect r="r" b="b" t="t" l="l"/>
            <a:pathLst>
              <a:path h="6370890" w="8115300">
                <a:moveTo>
                  <a:pt x="0" y="0"/>
                </a:moveTo>
                <a:lnTo>
                  <a:pt x="8115300" y="0"/>
                </a:lnTo>
                <a:lnTo>
                  <a:pt x="8115300" y="6370890"/>
                </a:lnTo>
                <a:lnTo>
                  <a:pt x="0" y="63708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4798" y="1028700"/>
            <a:ext cx="6044226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99"/>
              </a:lnSpc>
              <a:spcBef>
                <a:spcPct val="0"/>
              </a:spcBef>
            </a:pPr>
            <a:r>
              <a:rPr lang="en-US" b="true" sz="3999" spc="23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NUVEM DE TEMPESTADE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4798" y="1748505"/>
            <a:ext cx="5764974" cy="697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Cumulonimbus.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Geralmente possui uma estrutura tripolar, com 3 centros de cargas.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Um principal positivo na parte superior da nuvem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Um principal negativo próximo a parte central da nuvem.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Um outro centro menor positivo próximo à base da nuvem.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8092155"/>
            <a:ext cx="3077766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Fonte: Silva (2022).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20200"/>
            <a:ext cx="1249023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5220983" y="990600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-5400000">
            <a:off x="-36987" y="8164038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5400000">
            <a:off x="16193613" y="2037237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-5400000">
            <a:off x="-1047750" y="-10668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24842" y="4741708"/>
            <a:ext cx="12038317" cy="855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40"/>
              </a:lnSpc>
            </a:pPr>
            <a:r>
              <a:rPr lang="en-US" b="true" sz="6000" spc="677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TIPOS DE RAIOS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5400000">
            <a:off x="15716337" y="7561957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0800000">
            <a:off x="1047807" y="1028700"/>
            <a:ext cx="176345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5399866">
            <a:off x="311309" y="1746121"/>
            <a:ext cx="14729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2066634" y="3996075"/>
            <a:ext cx="6702373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Tocam o solo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18994" y="3996075"/>
            <a:ext cx="6702373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Não Tocam o solo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769006" y="3996075"/>
            <a:ext cx="749988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X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518994" y="6385848"/>
            <a:ext cx="6702373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Negativos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66634" y="6385848"/>
            <a:ext cx="6702373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Positivos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69006" y="6385848"/>
            <a:ext cx="749988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726727" y="4465975"/>
            <a:ext cx="5957746" cy="1334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Ascendentes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Descendentes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06890" y="4465975"/>
            <a:ext cx="5614477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Intranuvem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124842" y="1646296"/>
            <a:ext cx="12038317" cy="855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40"/>
              </a:lnSpc>
            </a:pPr>
            <a:r>
              <a:rPr lang="en-US" b="true" sz="6000" spc="677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CLASSIFICAÇÃO DOS RAIOS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01900" y="72390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-4972522" y="3239142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7587" y="9258300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9734021" y="2552700"/>
            <a:ext cx="8028771" cy="5340445"/>
          </a:xfrm>
          <a:custGeom>
            <a:avLst/>
            <a:gdLst/>
            <a:ahLst/>
            <a:cxnLst/>
            <a:rect r="r" b="b" t="t" l="l"/>
            <a:pathLst>
              <a:path h="5340445" w="8028771">
                <a:moveTo>
                  <a:pt x="0" y="0"/>
                </a:moveTo>
                <a:lnTo>
                  <a:pt x="8028771" y="0"/>
                </a:lnTo>
                <a:lnTo>
                  <a:pt x="8028771" y="5340445"/>
                </a:lnTo>
                <a:lnTo>
                  <a:pt x="0" y="53404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43657" y="1028700"/>
            <a:ext cx="8264641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99"/>
              </a:lnSpc>
              <a:spcBef>
                <a:spcPct val="0"/>
              </a:spcBef>
            </a:pPr>
            <a:r>
              <a:rPr lang="en-US" b="true" sz="3999" spc="23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DESCENDENTE POSITIVO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3657" y="1666875"/>
            <a:ext cx="8000343" cy="6724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Formados entre o centro principal positivo e o principal negativo.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Normalmente ocorrem no final de tempestades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Podem apresentar picos de corrente altos e correntes contínuas longas (acima de 40 ms).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podem ser responsáveis por danos a estruturas, até mesmo a iniciar incêndios florestais.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34021" y="7683595"/>
            <a:ext cx="5225802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Fonte: Adaptado de Ferro (2022).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01900" y="72390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-4972522" y="3239142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7587" y="9258300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840230" y="1028700"/>
            <a:ext cx="14607540" cy="82296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840230" y="9086850"/>
            <a:ext cx="4062561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Fonte: Produção do Autor.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55840" y="7687952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-4972522" y="3239142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7587" y="9258300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109182" y="3693342"/>
            <a:ext cx="7751575" cy="3829340"/>
          </a:xfrm>
          <a:custGeom>
            <a:avLst/>
            <a:gdLst/>
            <a:ahLst/>
            <a:cxnLst/>
            <a:rect r="r" b="b" t="t" l="l"/>
            <a:pathLst>
              <a:path h="3829340" w="7751575">
                <a:moveTo>
                  <a:pt x="0" y="0"/>
                </a:moveTo>
                <a:lnTo>
                  <a:pt x="7751575" y="0"/>
                </a:lnTo>
                <a:lnTo>
                  <a:pt x="7751575" y="3829340"/>
                </a:lnTo>
                <a:lnTo>
                  <a:pt x="0" y="38293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59473" y="1028700"/>
            <a:ext cx="6044226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99"/>
              </a:lnSpc>
              <a:spcBef>
                <a:spcPct val="0"/>
              </a:spcBef>
            </a:pPr>
            <a:r>
              <a:rPr lang="en-US" b="true" sz="3999" spc="231">
                <a:solidFill>
                  <a:srgbClr val="000000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CÂMERAS UTILIZADAS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59473" y="2419350"/>
            <a:ext cx="8000343" cy="6268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Os vídeos analisados foram obtidos através de 5 câmeras de alta velocidade.​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Obtidos entre os anos de 2012 a 2018.​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Phantom V711:</a:t>
            </a: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 10.000 a 20.000 ips (imagens por segundo)​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Phantom V310:</a:t>
            </a: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 10.000 ips​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MIRO4:</a:t>
            </a: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 1.000 ips​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Phantom V12.1:</a:t>
            </a: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 6.000 ips​</a:t>
            </a:r>
          </a:p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Phantom V7.1:</a:t>
            </a: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 10.000 ips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09182" y="1669441"/>
            <a:ext cx="7751575" cy="1447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A)Phantom v310, B)Phantom v711, C)miro 4 , D)Phantom V12.1 e E)Phantom V7.1.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09182" y="8317891"/>
            <a:ext cx="602739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Fonte: Adaptado de Schumann (2016).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DAGPb3vTR10</dc:identifier>
  <dcterms:modified xsi:type="dcterms:W3CDTF">2011-08-01T06:04:30Z</dcterms:modified>
  <cp:revision>1</cp:revision>
  <dc:title>Cópia de ESTUDO DOS RAIOS ATRAVÉS DE CÂMERAS DE VÍDEO ESENSORES DE CAMPO ELÉTRICO</dc:title>
</cp:coreProperties>
</file>

<file path=docProps/thumbnail.jpeg>
</file>